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2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CEF6B-CD33-01E5-A244-83E3F7B33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81446E-9DE5-1B84-7D61-04DEB1D8C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77DD7-3C43-5187-5E7D-5FE4B6A0A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75B1BF-B681-451B-B176-2121C27C6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792BE-31E1-C6EC-3289-4EE54B0A6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57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72E23-C9AC-9A45-0CF4-81317454B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BE081B-676C-3561-83CE-793C6050A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B6C02-EE54-4C7E-5ABD-56376C27A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E6BC4-4390-2EF4-7239-6A7DC3A5D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F1429-E7D0-12DA-0FF4-474230754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9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1928D5-5310-A803-60C7-E2F26301B4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1C60FD-1EF1-DC9D-A24A-0F5B692067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3E58C-F464-889B-9928-B5507DF25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27550-1FC6-4902-EA1A-EDA5C532F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EEB28-9C0D-D7F0-91DC-25415D453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27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F27A8-5F5F-7C8A-898E-3BF1A2768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9C5E7-A4F4-4DD4-1E05-D06D0A5C18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D750F-2F3A-E3B0-276A-B3314EE47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B1781-C775-F2D4-399B-CD006A593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EFC7D-8039-DF3C-91BF-3620A2BF5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02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B90DA-EAE4-78FF-9175-1DE3E700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83EDB-D863-66F0-E255-EB0F6AA58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7AB89-042A-2311-FA70-7C95B8F87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A7A01-0E06-1D3C-0624-3AE71F44A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9869E-6D17-2721-06B6-49C643D2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6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EAF56-A1B3-3D94-6891-CB40D5325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9B6ED5-416E-44B8-E562-070243E70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D3C1A8-7BB0-8411-7B3E-B1C024C7B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B47B2-946E-4AFC-F0C7-2B49F3FA3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6BA65C-E102-0FEC-C898-43BF17821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EB1D4-FB30-6A42-B478-4836AC4DB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627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C58B4-0301-DB95-1DE3-36BC1B81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8F7248-B23C-A381-8764-BF7019189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4163CE-B864-F7C3-F4F7-F25842C70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08C70-08F6-0F86-0986-5251D93951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589853-49FE-1FE3-C436-067D0CB412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B4D4F3-AF85-EB6F-187A-9E92DE3E6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39BE02-454C-97A8-35A4-9DE299E28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B2AE80-1E02-3ACF-4E51-011970B42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C1F5D-9BE0-E4BC-2A11-51611B783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674B19-14CE-AFB6-1A0D-15A3929E5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B68351-BDF6-C4BB-DEDA-F1FA5497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C865E7-B1EF-0DD9-62AF-4E36803CB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999EC8-EBFF-9F56-06A3-D2097A4AB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E6A218-F850-287F-5D77-85A71B01B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793B5-293C-66EF-F165-3483CB88E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5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E7151-9899-51CB-2E2A-81DCF2077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ACCB2-CE8E-4E1F-91A9-5055B772B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4FA962-96E3-9A00-81C0-87E8A074F9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6221EE-8EF4-B068-6403-58DC62766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9F5E57-6196-FFC7-D1F6-469442429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3DC778-49BD-47B0-4705-39094B103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0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809F5-00F6-4A25-20AE-B0424BFF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CF68BF-BB4F-1E97-482E-5A104BDDD3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805BE6-26E0-EC2C-0D0E-227AE933E6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7A91DC-535E-0716-09DA-954B88066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62AB9E-846F-9AE6-339B-A75648E24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69540-7F8D-27B2-5577-D0946658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10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07F93E-DD20-CDA2-CA42-728F10A5D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B7BA24-8A41-C578-5BB4-4CE19402E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46BB1-DEFD-3016-80A9-CED85C778F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DC300-48CE-4CAA-83BA-1E1885B61DA3}" type="datetimeFigureOut">
              <a:rPr lang="en-US" smtClean="0"/>
              <a:t>06/25/24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66B00-322B-8185-E9CC-7FBFE1D777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43429-8CE3-6899-1BC0-14E0DE31A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25B21-3502-4B2D-98A6-ED2D9332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03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ejscreen.epa.gov/mapper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DEB1C-E15B-5A2D-73F6-776B9545F9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EPA Environmental Justice Mapper Screenshots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26E3D8-EA09-EC9C-5489-B71B76B1D9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>
                <a:hlinkClick r:id="rId2"/>
              </a:rPr>
              <a:t>EJScreen</a:t>
            </a:r>
            <a:r>
              <a:rPr lang="en-US" dirty="0">
                <a:hlinkClick r:id="rId2"/>
              </a:rPr>
              <a:t> (epa.gov)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671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Meyerland pg.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55943" y="1608654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Wastewater Discharge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3986101" y="1644968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Hazardous Waste Proximity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335ADC3-0213-CC16-FB2D-7BAC619E4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432989"/>
              </p:ext>
            </p:extLst>
          </p:nvPr>
        </p:nvGraphicFramePr>
        <p:xfrm>
          <a:off x="8410623" y="62916"/>
          <a:ext cx="3668081" cy="883302"/>
        </p:xfrm>
        <a:graphic>
          <a:graphicData uri="http://schemas.openxmlformats.org/drawingml/2006/table">
            <a:tbl>
              <a:tblPr/>
              <a:tblGrid>
                <a:gridCol w="2399716">
                  <a:extLst>
                    <a:ext uri="{9D8B030D-6E8A-4147-A177-3AD203B41FA5}">
                      <a16:colId xmlns:a16="http://schemas.microsoft.com/office/drawing/2014/main" val="3333800700"/>
                    </a:ext>
                  </a:extLst>
                </a:gridCol>
                <a:gridCol w="1268365">
                  <a:extLst>
                    <a:ext uri="{9D8B030D-6E8A-4147-A177-3AD203B41FA5}">
                      <a16:colId xmlns:a16="http://schemas.microsoft.com/office/drawing/2014/main" val="3399022646"/>
                    </a:ext>
                  </a:extLst>
                </a:gridCol>
              </a:tblGrid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Wastewater Discharge: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72 %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61226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Hazardous Waste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63 %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246655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Superfund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87 %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714454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4052E213-76F8-4357-5675-8CEB59B7B56E}"/>
              </a:ext>
            </a:extLst>
          </p:cNvPr>
          <p:cNvSpPr txBox="1"/>
          <p:nvPr/>
        </p:nvSpPr>
        <p:spPr>
          <a:xfrm>
            <a:off x="7916259" y="1644968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Superfund Proximity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42599D2-080E-EB89-E4D8-B5C8187B0040}"/>
              </a:ext>
            </a:extLst>
          </p:cNvPr>
          <p:cNvGrpSpPr/>
          <p:nvPr/>
        </p:nvGrpSpPr>
        <p:grpSpPr>
          <a:xfrm>
            <a:off x="87932" y="2014299"/>
            <a:ext cx="3843238" cy="4572238"/>
            <a:chOff x="87932" y="2014299"/>
            <a:chExt cx="3843238" cy="457223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8E07A4F-A574-3B2E-0292-F80C72A96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932" y="2014299"/>
              <a:ext cx="3843238" cy="4572238"/>
            </a:xfrm>
            <a:prstGeom prst="rect">
              <a:avLst/>
            </a:prstGeom>
          </p:spPr>
        </p:pic>
        <p:sp>
          <p:nvSpPr>
            <p:cNvPr id="7" name="Star: 5 Points 6">
              <a:extLst>
                <a:ext uri="{FF2B5EF4-FFF2-40B4-BE49-F238E27FC236}">
                  <a16:creationId xmlns:a16="http://schemas.microsoft.com/office/drawing/2014/main" id="{43ED9E32-C359-A423-06A5-BC75F0482CFD}"/>
                </a:ext>
              </a:extLst>
            </p:cNvPr>
            <p:cNvSpPr/>
            <p:nvPr/>
          </p:nvSpPr>
          <p:spPr>
            <a:xfrm>
              <a:off x="2513110" y="5071289"/>
              <a:ext cx="356113" cy="356114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F5FAABB-3D9B-A17F-9D69-C0A153C10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96" y="2059109"/>
              <a:ext cx="2105025" cy="215265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982C239-F4C1-65C3-A7B9-120C1FA307D8}"/>
              </a:ext>
            </a:extLst>
          </p:cNvPr>
          <p:cNvGrpSpPr/>
          <p:nvPr/>
        </p:nvGrpSpPr>
        <p:grpSpPr>
          <a:xfrm>
            <a:off x="4012093" y="2014299"/>
            <a:ext cx="3905320" cy="4572238"/>
            <a:chOff x="4012093" y="2014299"/>
            <a:chExt cx="3905320" cy="457223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DAB4BA0-DBEC-ED77-D657-1E821D1B7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2093" y="2014299"/>
              <a:ext cx="3905320" cy="4572238"/>
            </a:xfrm>
            <a:prstGeom prst="rect">
              <a:avLst/>
            </a:prstGeom>
          </p:spPr>
        </p:pic>
        <p:sp>
          <p:nvSpPr>
            <p:cNvPr id="16" name="Star: 5 Points 15">
              <a:extLst>
                <a:ext uri="{FF2B5EF4-FFF2-40B4-BE49-F238E27FC236}">
                  <a16:creationId xmlns:a16="http://schemas.microsoft.com/office/drawing/2014/main" id="{48A66166-44A1-13C1-7772-E030674293F4}"/>
                </a:ext>
              </a:extLst>
            </p:cNvPr>
            <p:cNvSpPr/>
            <p:nvPr/>
          </p:nvSpPr>
          <p:spPr>
            <a:xfrm>
              <a:off x="6465985" y="5069442"/>
              <a:ext cx="356113" cy="356114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A857D13-A133-B048-0A22-4DD9C3524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41457" y="2059109"/>
              <a:ext cx="1943100" cy="20955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86BA3D0-288A-4439-1EC0-9B77A4B1421E}"/>
              </a:ext>
            </a:extLst>
          </p:cNvPr>
          <p:cNvGrpSpPr/>
          <p:nvPr/>
        </p:nvGrpSpPr>
        <p:grpSpPr>
          <a:xfrm>
            <a:off x="8002323" y="2014299"/>
            <a:ext cx="3797630" cy="4591449"/>
            <a:chOff x="8002323" y="2014299"/>
            <a:chExt cx="3797630" cy="459144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3062A52-AAEF-4820-826A-07B20CB36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02323" y="2014299"/>
              <a:ext cx="3797630" cy="459144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0F51C72-E253-AC36-1AC7-064185636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20062" y="2059109"/>
              <a:ext cx="2028825" cy="2143125"/>
            </a:xfrm>
            <a:prstGeom prst="rect">
              <a:avLst/>
            </a:prstGeom>
          </p:spPr>
        </p:pic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99A4EE59-3992-28E8-E76C-545A57A69ECD}"/>
                </a:ext>
              </a:extLst>
            </p:cNvPr>
            <p:cNvSpPr/>
            <p:nvPr/>
          </p:nvSpPr>
          <p:spPr>
            <a:xfrm>
              <a:off x="10402078" y="5069442"/>
              <a:ext cx="356113" cy="356114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53090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Texas Medical Center pg.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205961" y="1508200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Limited English Speaking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4603266" y="1458490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Low Income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9F9834-FFDF-946F-FE6A-374CBE659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6" y="1843831"/>
            <a:ext cx="4159368" cy="4937968"/>
          </a:xfrm>
          <a:prstGeom prst="rect">
            <a:avLst/>
          </a:prstGeom>
        </p:spPr>
      </p:pic>
      <p:sp>
        <p:nvSpPr>
          <p:cNvPr id="8" name="Star: 5 Points 7">
            <a:extLst>
              <a:ext uri="{FF2B5EF4-FFF2-40B4-BE49-F238E27FC236}">
                <a16:creationId xmlns:a16="http://schemas.microsoft.com/office/drawing/2014/main" id="{467884E0-8DD6-51BF-464F-F7181FCA225B}"/>
              </a:ext>
            </a:extLst>
          </p:cNvPr>
          <p:cNvSpPr/>
          <p:nvPr/>
        </p:nvSpPr>
        <p:spPr>
          <a:xfrm>
            <a:off x="2308141" y="5251457"/>
            <a:ext cx="368135" cy="36813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707BC7-1B6A-860A-F20F-40240FB9E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45" y="1949450"/>
            <a:ext cx="2238375" cy="20859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55B257A-BB65-8D34-40C9-1F9350BEE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475" y="0"/>
            <a:ext cx="2676525" cy="1438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F2995DA-60CE-8370-3E27-C30D3FC209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4419" y="1843831"/>
            <a:ext cx="3773288" cy="4937968"/>
          </a:xfrm>
          <a:prstGeom prst="rect">
            <a:avLst/>
          </a:prstGeom>
        </p:spPr>
      </p:pic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44A54137-E7BC-B7B1-A06B-748F61A9346D}"/>
              </a:ext>
            </a:extLst>
          </p:cNvPr>
          <p:cNvSpPr/>
          <p:nvPr/>
        </p:nvSpPr>
        <p:spPr>
          <a:xfrm>
            <a:off x="6318013" y="5251457"/>
            <a:ext cx="368135" cy="36813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3CE85D3-A511-DFB2-08F7-D3821C3248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3266" y="1949450"/>
            <a:ext cx="22098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50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Texas Medical Center pg.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9A2725-47C4-91C8-67F1-060D0577080E}"/>
              </a:ext>
            </a:extLst>
          </p:cNvPr>
          <p:cNvSpPr txBox="1"/>
          <p:nvPr/>
        </p:nvSpPr>
        <p:spPr>
          <a:xfrm>
            <a:off x="291437" y="1453083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of Color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14FF51-3F04-DAA8-1B75-ADFD96626244}"/>
              </a:ext>
            </a:extLst>
          </p:cNvPr>
          <p:cNvSpPr txBox="1"/>
          <p:nvPr/>
        </p:nvSpPr>
        <p:spPr>
          <a:xfrm>
            <a:off x="4429762" y="1214097"/>
            <a:ext cx="379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with Less Than a High School Education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94226D-ED7B-1649-344E-686CFC60C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5475" y="0"/>
            <a:ext cx="2676525" cy="14382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25AE70-8F0E-17B6-B76F-16B93B312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99" y="1822415"/>
            <a:ext cx="4029909" cy="4837215"/>
          </a:xfrm>
          <a:prstGeom prst="rect">
            <a:avLst/>
          </a:prstGeom>
        </p:spPr>
      </p:pic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E09911B7-550D-520C-4685-7BF2F9B98770}"/>
              </a:ext>
            </a:extLst>
          </p:cNvPr>
          <p:cNvSpPr/>
          <p:nvPr/>
        </p:nvSpPr>
        <p:spPr>
          <a:xfrm>
            <a:off x="2317341" y="5132031"/>
            <a:ext cx="368135" cy="36813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422FA57-6CCA-E8A3-DFAB-46581E21F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" y="1880937"/>
            <a:ext cx="1666875" cy="20859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195CAF-8E1D-295A-7FEF-DC084E8B0F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4696" y="1800010"/>
            <a:ext cx="4099679" cy="4859619"/>
          </a:xfrm>
          <a:prstGeom prst="rect">
            <a:avLst/>
          </a:prstGeom>
        </p:spPr>
      </p:pic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19917C49-D65E-80F7-8BC7-47D55EF67A5F}"/>
              </a:ext>
            </a:extLst>
          </p:cNvPr>
          <p:cNvSpPr/>
          <p:nvPr/>
        </p:nvSpPr>
        <p:spPr>
          <a:xfrm>
            <a:off x="6489291" y="5132031"/>
            <a:ext cx="368135" cy="36813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9DFDDB3-D9D7-0979-4E51-A5A371DF19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0237" y="1860087"/>
            <a:ext cx="21145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72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Texas Medical Center pg.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55943" y="1608654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Wastewater Discharge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3986101" y="1644968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Hazardous Waste Proximity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335ADC3-0213-CC16-FB2D-7BAC619E4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557751"/>
              </p:ext>
            </p:extLst>
          </p:nvPr>
        </p:nvGraphicFramePr>
        <p:xfrm>
          <a:off x="8410623" y="62916"/>
          <a:ext cx="3668081" cy="883302"/>
        </p:xfrm>
        <a:graphic>
          <a:graphicData uri="http://schemas.openxmlformats.org/drawingml/2006/table">
            <a:tbl>
              <a:tblPr/>
              <a:tblGrid>
                <a:gridCol w="2399716">
                  <a:extLst>
                    <a:ext uri="{9D8B030D-6E8A-4147-A177-3AD203B41FA5}">
                      <a16:colId xmlns:a16="http://schemas.microsoft.com/office/drawing/2014/main" val="3333800700"/>
                    </a:ext>
                  </a:extLst>
                </a:gridCol>
                <a:gridCol w="1268365">
                  <a:extLst>
                    <a:ext uri="{9D8B030D-6E8A-4147-A177-3AD203B41FA5}">
                      <a16:colId xmlns:a16="http://schemas.microsoft.com/office/drawing/2014/main" val="3399022646"/>
                    </a:ext>
                  </a:extLst>
                </a:gridCol>
              </a:tblGrid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Wastewater Discharge: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68 %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61226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Hazardous Waste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95 %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246655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Superfund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91 %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714454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4052E213-76F8-4357-5675-8CEB59B7B56E}"/>
              </a:ext>
            </a:extLst>
          </p:cNvPr>
          <p:cNvSpPr txBox="1"/>
          <p:nvPr/>
        </p:nvSpPr>
        <p:spPr>
          <a:xfrm>
            <a:off x="7916259" y="1644968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Superfund Proximity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0BA669-00D0-4273-6ED4-52F1D7122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7" y="2014299"/>
            <a:ext cx="3914546" cy="45914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0B9A6D-066A-0FAA-B093-E58E2B1D9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1" y="2078159"/>
            <a:ext cx="2019300" cy="2057400"/>
          </a:xfrm>
          <a:prstGeom prst="rect">
            <a:avLst/>
          </a:prstGeom>
        </p:spPr>
      </p:pic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F0C7990B-245B-670A-67D5-73C3A22025FD}"/>
              </a:ext>
            </a:extLst>
          </p:cNvPr>
          <p:cNvSpPr/>
          <p:nvPr/>
        </p:nvSpPr>
        <p:spPr>
          <a:xfrm>
            <a:off x="2108601" y="5247499"/>
            <a:ext cx="356113" cy="35611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8406B18-7898-5C76-6770-78CAA1D10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5537" y="1996684"/>
            <a:ext cx="3914547" cy="4609063"/>
          </a:xfrm>
          <a:prstGeom prst="rect">
            <a:avLst/>
          </a:prstGeom>
        </p:spPr>
      </p:pic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F6FEFA02-4CAD-B76C-27AF-44F3B90FF802}"/>
              </a:ext>
            </a:extLst>
          </p:cNvPr>
          <p:cNvSpPr/>
          <p:nvPr/>
        </p:nvSpPr>
        <p:spPr>
          <a:xfrm>
            <a:off x="6096000" y="5142724"/>
            <a:ext cx="356113" cy="35611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B8438A0-74E6-A82B-E697-C89253C33A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4216" y="2056221"/>
            <a:ext cx="1790700" cy="20955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CFC284-DC6C-0EAB-B513-5E97BADE86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8763" y="2005491"/>
            <a:ext cx="3945479" cy="459144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8817091-1FFC-3D52-B7B2-2D435BC7AA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8087" y="2060067"/>
            <a:ext cx="1895475" cy="2028825"/>
          </a:xfrm>
          <a:prstGeom prst="rect">
            <a:avLst/>
          </a:prstGeom>
        </p:spPr>
      </p:pic>
      <p:sp>
        <p:nvSpPr>
          <p:cNvPr id="32" name="Star: 5 Points 31">
            <a:extLst>
              <a:ext uri="{FF2B5EF4-FFF2-40B4-BE49-F238E27FC236}">
                <a16:creationId xmlns:a16="http://schemas.microsoft.com/office/drawing/2014/main" id="{6E3A55AE-8026-66E7-5E56-09DD8EDCB2AE}"/>
              </a:ext>
            </a:extLst>
          </p:cNvPr>
          <p:cNvSpPr/>
          <p:nvPr/>
        </p:nvSpPr>
        <p:spPr>
          <a:xfrm>
            <a:off x="10083399" y="5213032"/>
            <a:ext cx="356113" cy="35611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869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Braeswood</a:t>
            </a:r>
            <a:r>
              <a:rPr lang="en-US" dirty="0"/>
              <a:t> Place pg.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383752-49F8-1976-A1CA-7C67FA576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950" y="0"/>
            <a:ext cx="3067050" cy="14763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134772" y="1384302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Limited English Speaking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93D1933-715C-92D1-43EA-7714784E0418}"/>
              </a:ext>
            </a:extLst>
          </p:cNvPr>
          <p:cNvGrpSpPr/>
          <p:nvPr/>
        </p:nvGrpSpPr>
        <p:grpSpPr>
          <a:xfrm>
            <a:off x="0" y="1690208"/>
            <a:ext cx="4067175" cy="5167791"/>
            <a:chOff x="0" y="1690208"/>
            <a:chExt cx="4067175" cy="516779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0F9F483-C7FA-679D-0174-DDC4BBA97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690208"/>
              <a:ext cx="4067175" cy="5167791"/>
            </a:xfrm>
            <a:prstGeom prst="rect">
              <a:avLst/>
            </a:prstGeom>
          </p:spPr>
        </p:pic>
        <p:sp>
          <p:nvSpPr>
            <p:cNvPr id="8" name="Star: 5 Points 7">
              <a:extLst>
                <a:ext uri="{FF2B5EF4-FFF2-40B4-BE49-F238E27FC236}">
                  <a16:creationId xmlns:a16="http://schemas.microsoft.com/office/drawing/2014/main" id="{9BE628BD-C113-7D6F-D664-47CEAE790988}"/>
                </a:ext>
              </a:extLst>
            </p:cNvPr>
            <p:cNvSpPr/>
            <p:nvPr/>
          </p:nvSpPr>
          <p:spPr>
            <a:xfrm>
              <a:off x="2003589" y="4870614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6580358-5B54-FB6C-5939-F0EA18B01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720" y="1823289"/>
              <a:ext cx="1887867" cy="1807873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4603266" y="1347309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Low Income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0C7931-225D-F8A4-CFB3-2DEFD458DA24}"/>
              </a:ext>
            </a:extLst>
          </p:cNvPr>
          <p:cNvGrpSpPr/>
          <p:nvPr/>
        </p:nvGrpSpPr>
        <p:grpSpPr>
          <a:xfrm>
            <a:off x="4614214" y="1690208"/>
            <a:ext cx="4109417" cy="5167792"/>
            <a:chOff x="4078122" y="1690208"/>
            <a:chExt cx="4109417" cy="516779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11AB26-5C2E-D819-AD7B-859B1F4EE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8122" y="1690208"/>
              <a:ext cx="4109417" cy="5167792"/>
            </a:xfrm>
            <a:prstGeom prst="rect">
              <a:avLst/>
            </a:prstGeom>
          </p:spPr>
        </p:pic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id="{442EA009-EEC0-61EB-845D-54009C59D7C9}"/>
                </a:ext>
              </a:extLst>
            </p:cNvPr>
            <p:cNvSpPr/>
            <p:nvPr/>
          </p:nvSpPr>
          <p:spPr>
            <a:xfrm>
              <a:off x="6132830" y="4885381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EC8B843-4D9E-6643-1E45-C89C47546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4722" y="1753634"/>
              <a:ext cx="2162175" cy="1895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7058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Braeswood</a:t>
            </a:r>
            <a:r>
              <a:rPr lang="en-US" dirty="0"/>
              <a:t> Place pg.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383752-49F8-1976-A1CA-7C67FA576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950" y="0"/>
            <a:ext cx="3067050" cy="14763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134772" y="1384302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of Color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4488221" y="1135878"/>
            <a:ext cx="379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with Less Than a High School Education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42A5DA0-6687-DB61-2DCD-0ADFE7779055}"/>
              </a:ext>
            </a:extLst>
          </p:cNvPr>
          <p:cNvGrpSpPr/>
          <p:nvPr/>
        </p:nvGrpSpPr>
        <p:grpSpPr>
          <a:xfrm>
            <a:off x="0" y="1716641"/>
            <a:ext cx="4209676" cy="5167792"/>
            <a:chOff x="0" y="1716641"/>
            <a:chExt cx="4209676" cy="516779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A1753BC-F621-A021-08DB-BA47F15359B4}"/>
                </a:ext>
              </a:extLst>
            </p:cNvPr>
            <p:cNvGrpSpPr/>
            <p:nvPr/>
          </p:nvGrpSpPr>
          <p:grpSpPr>
            <a:xfrm>
              <a:off x="0" y="1716641"/>
              <a:ext cx="4209676" cy="5167792"/>
              <a:chOff x="0" y="1716641"/>
              <a:chExt cx="4209676" cy="5167792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53590E39-8C7B-B459-13E7-D9204CFFB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1716641"/>
                <a:ext cx="4209676" cy="5167792"/>
              </a:xfrm>
              <a:prstGeom prst="rect">
                <a:avLst/>
              </a:prstGeom>
            </p:spPr>
          </p:pic>
          <p:sp>
            <p:nvSpPr>
              <p:cNvPr id="12" name="Star: 5 Points 11">
                <a:extLst>
                  <a:ext uri="{FF2B5EF4-FFF2-40B4-BE49-F238E27FC236}">
                    <a16:creationId xmlns:a16="http://schemas.microsoft.com/office/drawing/2014/main" id="{1821868F-54BB-71C3-6A68-657E630549B3}"/>
                  </a:ext>
                </a:extLst>
              </p:cNvPr>
              <p:cNvSpPr/>
              <p:nvPr/>
            </p:nvSpPr>
            <p:spPr>
              <a:xfrm>
                <a:off x="2150545" y="4946732"/>
                <a:ext cx="368135" cy="368136"/>
              </a:xfrm>
              <a:prstGeom prst="star5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0D5CE26-6C58-1A26-D367-42ECAC7E2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97" y="1782209"/>
              <a:ext cx="1685925" cy="21336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E6BD719-A077-750A-778C-9409A1F53B14}"/>
              </a:ext>
            </a:extLst>
          </p:cNvPr>
          <p:cNvGrpSpPr/>
          <p:nvPr/>
        </p:nvGrpSpPr>
        <p:grpSpPr>
          <a:xfrm>
            <a:off x="4344448" y="1723826"/>
            <a:ext cx="4085177" cy="5134174"/>
            <a:chOff x="4344448" y="1723826"/>
            <a:chExt cx="4085177" cy="513417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AF7B970-80E9-2191-9DAB-F9DF789A0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44448" y="1723826"/>
              <a:ext cx="4085177" cy="5134174"/>
            </a:xfrm>
            <a:prstGeom prst="rect">
              <a:avLst/>
            </a:prstGeom>
          </p:spPr>
        </p:pic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id="{64E757AD-F2E7-F210-13CF-03C5D28AD532}"/>
                </a:ext>
              </a:extLst>
            </p:cNvPr>
            <p:cNvSpPr/>
            <p:nvPr/>
          </p:nvSpPr>
          <p:spPr>
            <a:xfrm>
              <a:off x="6387036" y="4946732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78896FE-1A54-93D9-B295-402663898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40596" y="1806021"/>
              <a:ext cx="2114550" cy="2085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362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Braeswood</a:t>
            </a:r>
            <a:r>
              <a:rPr lang="en-US" dirty="0"/>
              <a:t> Place pg.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134772" y="1384302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Wastewater Discharge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4271288" y="1430336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Hazardous Waste Proximity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335ADC3-0213-CC16-FB2D-7BAC619E4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299802"/>
              </p:ext>
            </p:extLst>
          </p:nvPr>
        </p:nvGraphicFramePr>
        <p:xfrm>
          <a:off x="8410623" y="62916"/>
          <a:ext cx="3668081" cy="883302"/>
        </p:xfrm>
        <a:graphic>
          <a:graphicData uri="http://schemas.openxmlformats.org/drawingml/2006/table">
            <a:tbl>
              <a:tblPr/>
              <a:tblGrid>
                <a:gridCol w="2399716">
                  <a:extLst>
                    <a:ext uri="{9D8B030D-6E8A-4147-A177-3AD203B41FA5}">
                      <a16:colId xmlns:a16="http://schemas.microsoft.com/office/drawing/2014/main" val="3333800700"/>
                    </a:ext>
                  </a:extLst>
                </a:gridCol>
                <a:gridCol w="1268365">
                  <a:extLst>
                    <a:ext uri="{9D8B030D-6E8A-4147-A177-3AD203B41FA5}">
                      <a16:colId xmlns:a16="http://schemas.microsoft.com/office/drawing/2014/main" val="3399022646"/>
                    </a:ext>
                  </a:extLst>
                </a:gridCol>
              </a:tblGrid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Wastewater Discharge: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61 %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61226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Hazardous Waste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79 %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246655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Superfund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88 %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714454"/>
                  </a:ext>
                </a:extLst>
              </a:tr>
            </a:tbl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8F146B77-BE24-0EC1-6C6F-DC24EB388582}"/>
              </a:ext>
            </a:extLst>
          </p:cNvPr>
          <p:cNvGrpSpPr/>
          <p:nvPr/>
        </p:nvGrpSpPr>
        <p:grpSpPr>
          <a:xfrm>
            <a:off x="1" y="1724412"/>
            <a:ext cx="3951773" cy="4965945"/>
            <a:chOff x="1" y="1724412"/>
            <a:chExt cx="4085178" cy="513358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B6AEF27-1A0A-0D3B-84A8-BC2710D4B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" y="1724412"/>
              <a:ext cx="4085178" cy="513358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5E1DC4-B91A-12A0-0089-C9448F8A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772" y="1769385"/>
              <a:ext cx="2076450" cy="2114550"/>
            </a:xfrm>
            <a:prstGeom prst="rect">
              <a:avLst/>
            </a:prstGeom>
          </p:spPr>
        </p:pic>
        <p:sp>
          <p:nvSpPr>
            <p:cNvPr id="11" name="Star: 5 Points 10">
              <a:extLst>
                <a:ext uri="{FF2B5EF4-FFF2-40B4-BE49-F238E27FC236}">
                  <a16:creationId xmlns:a16="http://schemas.microsoft.com/office/drawing/2014/main" id="{BD092580-42C6-8ED1-4AA8-2BCCDB456E28}"/>
                </a:ext>
              </a:extLst>
            </p:cNvPr>
            <p:cNvSpPr/>
            <p:nvPr/>
          </p:nvSpPr>
          <p:spPr>
            <a:xfrm>
              <a:off x="2045394" y="4884259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8902ACB-A48A-F5FD-95DA-FD2C5A23A903}"/>
              </a:ext>
            </a:extLst>
          </p:cNvPr>
          <p:cNvGrpSpPr/>
          <p:nvPr/>
        </p:nvGrpSpPr>
        <p:grpSpPr>
          <a:xfrm>
            <a:off x="4069405" y="1738264"/>
            <a:ext cx="3933126" cy="4967418"/>
            <a:chOff x="4219950" y="1722889"/>
            <a:chExt cx="4065901" cy="513510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7311600-AC0F-DCBC-9694-F267B81D6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9950" y="1722889"/>
              <a:ext cx="4065901" cy="513510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F3F4AD6-17A0-BB53-CCAA-44A501805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5577" y="1807485"/>
              <a:ext cx="1771650" cy="2076450"/>
            </a:xfrm>
            <a:prstGeom prst="rect">
              <a:avLst/>
            </a:prstGeom>
          </p:spPr>
        </p:pic>
        <p:sp>
          <p:nvSpPr>
            <p:cNvPr id="19" name="Star: 5 Points 18">
              <a:extLst>
                <a:ext uri="{FF2B5EF4-FFF2-40B4-BE49-F238E27FC236}">
                  <a16:creationId xmlns:a16="http://schemas.microsoft.com/office/drawing/2014/main" id="{DCB272C6-A5FF-5065-E377-8F61CC4D2884}"/>
                </a:ext>
              </a:extLst>
            </p:cNvPr>
            <p:cNvSpPr/>
            <p:nvPr/>
          </p:nvSpPr>
          <p:spPr>
            <a:xfrm>
              <a:off x="6138448" y="4884259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A47F22-8548-B831-675C-43CB33617AF3}"/>
              </a:ext>
            </a:extLst>
          </p:cNvPr>
          <p:cNvGrpSpPr/>
          <p:nvPr/>
        </p:nvGrpSpPr>
        <p:grpSpPr>
          <a:xfrm>
            <a:off x="8135305" y="1717702"/>
            <a:ext cx="3921923" cy="4972438"/>
            <a:chOff x="8135305" y="1717702"/>
            <a:chExt cx="4054320" cy="5140298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A98C8B0-EEB7-FF49-F926-FB601DE37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35305" y="1717702"/>
              <a:ext cx="4054320" cy="5140298"/>
            </a:xfrm>
            <a:prstGeom prst="rect">
              <a:avLst/>
            </a:prstGeom>
          </p:spPr>
        </p:pic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id="{CC98B310-931F-0988-669E-282947E6EAFA}"/>
                </a:ext>
              </a:extLst>
            </p:cNvPr>
            <p:cNvSpPr/>
            <p:nvPr/>
          </p:nvSpPr>
          <p:spPr>
            <a:xfrm>
              <a:off x="10131805" y="4884103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DB4C43C-0E0E-CA8E-C0F1-DEB2A4B767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72307" y="1822859"/>
              <a:ext cx="1924050" cy="2152650"/>
            </a:xfrm>
            <a:prstGeom prst="rect">
              <a:avLst/>
            </a:prstGeom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052E213-76F8-4357-5675-8CEB59B7B56E}"/>
              </a:ext>
            </a:extLst>
          </p:cNvPr>
          <p:cNvSpPr txBox="1"/>
          <p:nvPr/>
        </p:nvSpPr>
        <p:spPr>
          <a:xfrm>
            <a:off x="8281074" y="1398584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Superfund Proximity</a:t>
            </a:r>
          </a:p>
        </p:txBody>
      </p:sp>
    </p:spTree>
    <p:extLst>
      <p:ext uri="{BB962C8B-B14F-4D97-AF65-F5344CB8AC3E}">
        <p14:creationId xmlns:p14="http://schemas.microsoft.com/office/powerpoint/2010/main" val="2596930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Magnolia Park pg.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205961" y="1508200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Limited English Speaking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4603266" y="1458490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Low Income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02A25E-CFB6-FE60-5C64-BF64141225B1}"/>
              </a:ext>
            </a:extLst>
          </p:cNvPr>
          <p:cNvGrpSpPr/>
          <p:nvPr/>
        </p:nvGrpSpPr>
        <p:grpSpPr>
          <a:xfrm>
            <a:off x="90238" y="1873249"/>
            <a:ext cx="4191000" cy="4619625"/>
            <a:chOff x="90238" y="1873249"/>
            <a:chExt cx="4191000" cy="46196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7CD7B26-CFC4-B56E-6F1C-0D3D6CDA7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238" y="1873249"/>
              <a:ext cx="4191000" cy="4619625"/>
            </a:xfrm>
            <a:prstGeom prst="rect">
              <a:avLst/>
            </a:prstGeom>
          </p:spPr>
        </p:pic>
        <p:sp>
          <p:nvSpPr>
            <p:cNvPr id="10" name="Star: 5 Points 9">
              <a:extLst>
                <a:ext uri="{FF2B5EF4-FFF2-40B4-BE49-F238E27FC236}">
                  <a16:creationId xmlns:a16="http://schemas.microsoft.com/office/drawing/2014/main" id="{A35B2235-C468-DBD7-A10C-A8ADAD641020}"/>
                </a:ext>
              </a:extLst>
            </p:cNvPr>
            <p:cNvSpPr/>
            <p:nvPr/>
          </p:nvSpPr>
          <p:spPr>
            <a:xfrm>
              <a:off x="1736641" y="5645061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EC91DC1-1E8C-BE6F-B2DB-32CF96365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772" y="1960563"/>
              <a:ext cx="2219325" cy="2057400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885E8DCB-25D7-A372-2A74-F2553A145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7375" y="0"/>
            <a:ext cx="2714625" cy="14859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62910444-57BF-764E-0DB0-83CA41714ECB}"/>
              </a:ext>
            </a:extLst>
          </p:cNvPr>
          <p:cNvGrpSpPr/>
          <p:nvPr/>
        </p:nvGrpSpPr>
        <p:grpSpPr>
          <a:xfrm>
            <a:off x="4387531" y="1873248"/>
            <a:ext cx="4229100" cy="4619625"/>
            <a:chOff x="4387531" y="1873248"/>
            <a:chExt cx="4229100" cy="461962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30FE553-35BD-2867-9629-DA39EFC22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87531" y="1873248"/>
              <a:ext cx="4229100" cy="461962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D04EB92-FA4B-CB83-DD17-3A2BCEAD5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06581" y="1958976"/>
              <a:ext cx="2095500" cy="1933575"/>
            </a:xfrm>
            <a:prstGeom prst="rect">
              <a:avLst/>
            </a:prstGeom>
          </p:spPr>
        </p:pic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73D38804-CEAF-A9F9-AE04-76845C26FD87}"/>
                </a:ext>
              </a:extLst>
            </p:cNvPr>
            <p:cNvSpPr/>
            <p:nvPr/>
          </p:nvSpPr>
          <p:spPr>
            <a:xfrm>
              <a:off x="6013366" y="5668702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4786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Magnolia Park pg. 2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85E8DCB-25D7-A372-2A74-F2553A145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5" y="0"/>
            <a:ext cx="2714625" cy="1485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9A2725-47C4-91C8-67F1-060D0577080E}"/>
              </a:ext>
            </a:extLst>
          </p:cNvPr>
          <p:cNvSpPr txBox="1"/>
          <p:nvPr/>
        </p:nvSpPr>
        <p:spPr>
          <a:xfrm>
            <a:off x="291437" y="1453083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of Color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14FF51-3F04-DAA8-1B75-ADFD96626244}"/>
              </a:ext>
            </a:extLst>
          </p:cNvPr>
          <p:cNvSpPr txBox="1"/>
          <p:nvPr/>
        </p:nvSpPr>
        <p:spPr>
          <a:xfrm>
            <a:off x="4672288" y="1239494"/>
            <a:ext cx="379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with Less Than a High School Education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BBEF1E-890A-28FA-CC29-8E986113B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2" y="1839359"/>
            <a:ext cx="4219575" cy="4686300"/>
          </a:xfrm>
          <a:prstGeom prst="rect">
            <a:avLst/>
          </a:prstGeom>
        </p:spPr>
      </p:pic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27AD74C-2188-9929-D4A6-A5F282C6B870}"/>
              </a:ext>
            </a:extLst>
          </p:cNvPr>
          <p:cNvSpPr/>
          <p:nvPr/>
        </p:nvSpPr>
        <p:spPr>
          <a:xfrm>
            <a:off x="1822117" y="5668702"/>
            <a:ext cx="368135" cy="36813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CF731DC-3090-1592-5036-901301414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292" y="1873248"/>
            <a:ext cx="1647825" cy="21145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15B5904-B2F2-7174-1AD8-73E167B79F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8221" y="1867934"/>
            <a:ext cx="4210050" cy="46577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BE122F8-186B-7660-D03B-C56AE47572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712" y="1898911"/>
            <a:ext cx="2095500" cy="2114550"/>
          </a:xfrm>
          <a:prstGeom prst="rect">
            <a:avLst/>
          </a:prstGeom>
        </p:spPr>
      </p:pic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80E94E03-1DE7-2C1A-8C0F-30A2E503277A}"/>
              </a:ext>
            </a:extLst>
          </p:cNvPr>
          <p:cNvSpPr/>
          <p:nvPr/>
        </p:nvSpPr>
        <p:spPr>
          <a:xfrm>
            <a:off x="6202968" y="5685740"/>
            <a:ext cx="368135" cy="36813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30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Magnolia Park pg.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55943" y="1608654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Wastewater Discharge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3986101" y="1644968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Hazardous Waste Proximity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335ADC3-0213-CC16-FB2D-7BAC619E4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033244"/>
              </p:ext>
            </p:extLst>
          </p:nvPr>
        </p:nvGraphicFramePr>
        <p:xfrm>
          <a:off x="8410623" y="62916"/>
          <a:ext cx="3668081" cy="883302"/>
        </p:xfrm>
        <a:graphic>
          <a:graphicData uri="http://schemas.openxmlformats.org/drawingml/2006/table">
            <a:tbl>
              <a:tblPr/>
              <a:tblGrid>
                <a:gridCol w="2399716">
                  <a:extLst>
                    <a:ext uri="{9D8B030D-6E8A-4147-A177-3AD203B41FA5}">
                      <a16:colId xmlns:a16="http://schemas.microsoft.com/office/drawing/2014/main" val="3333800700"/>
                    </a:ext>
                  </a:extLst>
                </a:gridCol>
                <a:gridCol w="1268365">
                  <a:extLst>
                    <a:ext uri="{9D8B030D-6E8A-4147-A177-3AD203B41FA5}">
                      <a16:colId xmlns:a16="http://schemas.microsoft.com/office/drawing/2014/main" val="3399022646"/>
                    </a:ext>
                  </a:extLst>
                </a:gridCol>
              </a:tblGrid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Wastewater Discharge: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73 %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61226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Hazardous Waste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87 %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246655"/>
                  </a:ext>
                </a:extLst>
              </a:tr>
              <a:tr h="294434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Superfund Proximity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81 %</a:t>
                      </a:r>
                      <a:r>
                        <a:rPr lang="en-US" sz="1200" b="1" dirty="0" err="1">
                          <a:effectLst/>
                        </a:rPr>
                        <a:t>ile</a:t>
                      </a:r>
                      <a:endParaRPr lang="en-US" sz="1200" b="1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714454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4052E213-76F8-4357-5675-8CEB59B7B56E}"/>
              </a:ext>
            </a:extLst>
          </p:cNvPr>
          <p:cNvSpPr txBox="1"/>
          <p:nvPr/>
        </p:nvSpPr>
        <p:spPr>
          <a:xfrm>
            <a:off x="7916259" y="1644968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Superfund Proximity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BCBF1B8-FD28-AFD1-E992-2BC32C4B61F8}"/>
              </a:ext>
            </a:extLst>
          </p:cNvPr>
          <p:cNvGrpSpPr/>
          <p:nvPr/>
        </p:nvGrpSpPr>
        <p:grpSpPr>
          <a:xfrm>
            <a:off x="55943" y="2014300"/>
            <a:ext cx="3876459" cy="4281725"/>
            <a:chOff x="55943" y="2014300"/>
            <a:chExt cx="3876459" cy="42817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45AB574-DF79-925D-5653-70029833E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943" y="2014300"/>
              <a:ext cx="3876459" cy="4281725"/>
            </a:xfrm>
            <a:prstGeom prst="rect">
              <a:avLst/>
            </a:prstGeom>
          </p:spPr>
        </p:pic>
        <p:sp>
          <p:nvSpPr>
            <p:cNvPr id="8" name="Star: 5 Points 7">
              <a:extLst>
                <a:ext uri="{FF2B5EF4-FFF2-40B4-BE49-F238E27FC236}">
                  <a16:creationId xmlns:a16="http://schemas.microsoft.com/office/drawing/2014/main" id="{BFDF3D98-D6FF-BE51-6E2F-AD5A9DAEDA82}"/>
                </a:ext>
              </a:extLst>
            </p:cNvPr>
            <p:cNvSpPr/>
            <p:nvPr/>
          </p:nvSpPr>
          <p:spPr>
            <a:xfrm>
              <a:off x="1638059" y="5473699"/>
              <a:ext cx="356113" cy="356114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0952265-EF84-976E-13AD-0190C3475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772" y="2118760"/>
              <a:ext cx="2085975" cy="2009775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E66FB02-2451-4177-5EA8-BE4E06EAD988}"/>
              </a:ext>
            </a:extLst>
          </p:cNvPr>
          <p:cNvGrpSpPr/>
          <p:nvPr/>
        </p:nvGrpSpPr>
        <p:grpSpPr>
          <a:xfrm>
            <a:off x="4009989" y="2014300"/>
            <a:ext cx="3814468" cy="4259204"/>
            <a:chOff x="4009989" y="2014300"/>
            <a:chExt cx="3814468" cy="425920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6D0434-707C-55E8-25BA-DB7F1C5CC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9989" y="2014300"/>
              <a:ext cx="3814468" cy="4259204"/>
            </a:xfrm>
            <a:prstGeom prst="rect">
              <a:avLst/>
            </a:prstGeom>
          </p:spPr>
        </p:pic>
        <p:sp>
          <p:nvSpPr>
            <p:cNvPr id="20" name="Star: 5 Points 19">
              <a:extLst>
                <a:ext uri="{FF2B5EF4-FFF2-40B4-BE49-F238E27FC236}">
                  <a16:creationId xmlns:a16="http://schemas.microsoft.com/office/drawing/2014/main" id="{D2C6743D-D436-DC15-7419-AB214FD56145}"/>
                </a:ext>
              </a:extLst>
            </p:cNvPr>
            <p:cNvSpPr/>
            <p:nvPr/>
          </p:nvSpPr>
          <p:spPr>
            <a:xfrm>
              <a:off x="5561110" y="5473699"/>
              <a:ext cx="356113" cy="356114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EB227B6-01B0-D0DC-1888-BDEC9FFF4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7364" y="2040059"/>
              <a:ext cx="1752600" cy="2124075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F7A9834-3784-2663-886F-DA66B0ED3FC2}"/>
              </a:ext>
            </a:extLst>
          </p:cNvPr>
          <p:cNvGrpSpPr/>
          <p:nvPr/>
        </p:nvGrpSpPr>
        <p:grpSpPr>
          <a:xfrm>
            <a:off x="7993029" y="2014299"/>
            <a:ext cx="3829850" cy="4259205"/>
            <a:chOff x="7993029" y="2014299"/>
            <a:chExt cx="3829850" cy="4259205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A4761AD-3717-B29C-F0D0-CC31BC786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93029" y="2014299"/>
              <a:ext cx="3829850" cy="42592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802FD8B-369D-1438-1D93-8B75518B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69229" y="2048401"/>
              <a:ext cx="1971675" cy="2095500"/>
            </a:xfrm>
            <a:prstGeom prst="rect">
              <a:avLst/>
            </a:prstGeom>
          </p:spPr>
        </p:pic>
        <p:sp>
          <p:nvSpPr>
            <p:cNvPr id="36" name="Star: 5 Points 35">
              <a:extLst>
                <a:ext uri="{FF2B5EF4-FFF2-40B4-BE49-F238E27FC236}">
                  <a16:creationId xmlns:a16="http://schemas.microsoft.com/office/drawing/2014/main" id="{958D7662-A700-080F-0258-5974981F3AC5}"/>
                </a:ext>
              </a:extLst>
            </p:cNvPr>
            <p:cNvSpPr/>
            <p:nvPr/>
          </p:nvSpPr>
          <p:spPr>
            <a:xfrm>
              <a:off x="9551841" y="5473699"/>
              <a:ext cx="356113" cy="356114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89096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Meyerland pg.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8A32E-9E62-3C74-FF88-0E5DC7D5F96E}"/>
              </a:ext>
            </a:extLst>
          </p:cNvPr>
          <p:cNvSpPr txBox="1"/>
          <p:nvPr/>
        </p:nvSpPr>
        <p:spPr>
          <a:xfrm>
            <a:off x="205961" y="1508200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Limited English Speaking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2B5F7-9FC9-6BB2-E740-B1CD6D8B7FEB}"/>
              </a:ext>
            </a:extLst>
          </p:cNvPr>
          <p:cNvSpPr txBox="1"/>
          <p:nvPr/>
        </p:nvSpPr>
        <p:spPr>
          <a:xfrm>
            <a:off x="4603266" y="1458490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Low Income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07C19A4-EEBC-EF8A-E6BA-9230EA8D7C63}"/>
              </a:ext>
            </a:extLst>
          </p:cNvPr>
          <p:cNvGrpSpPr/>
          <p:nvPr/>
        </p:nvGrpSpPr>
        <p:grpSpPr>
          <a:xfrm>
            <a:off x="71236" y="1827822"/>
            <a:ext cx="4124325" cy="4963171"/>
            <a:chOff x="71236" y="1827822"/>
            <a:chExt cx="4124325" cy="496317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921E09D-6070-0562-6590-4E1E04EF8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236" y="1827822"/>
              <a:ext cx="4124325" cy="4963171"/>
            </a:xfrm>
            <a:prstGeom prst="rect">
              <a:avLst/>
            </a:prstGeom>
          </p:spPr>
        </p:pic>
        <p:sp>
          <p:nvSpPr>
            <p:cNvPr id="12" name="Star: 5 Points 11">
              <a:extLst>
                <a:ext uri="{FF2B5EF4-FFF2-40B4-BE49-F238E27FC236}">
                  <a16:creationId xmlns:a16="http://schemas.microsoft.com/office/drawing/2014/main" id="{7EB290FF-661B-0DE1-0DF9-CD1368228CB7}"/>
                </a:ext>
              </a:extLst>
            </p:cNvPr>
            <p:cNvSpPr/>
            <p:nvPr/>
          </p:nvSpPr>
          <p:spPr>
            <a:xfrm>
              <a:off x="2708191" y="5165732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C73E4B1-23EA-3E3C-FBCB-0F64AA596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2" y="1868488"/>
              <a:ext cx="2228850" cy="2114550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9BAED8EA-357A-508A-9AC1-2297119843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7850" y="0"/>
            <a:ext cx="2724150" cy="148590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5AB43443-25FF-396F-9388-B3FF21E8EEF2}"/>
              </a:ext>
            </a:extLst>
          </p:cNvPr>
          <p:cNvGrpSpPr/>
          <p:nvPr/>
        </p:nvGrpSpPr>
        <p:grpSpPr>
          <a:xfrm>
            <a:off x="4301960" y="1843832"/>
            <a:ext cx="4124325" cy="4937967"/>
            <a:chOff x="4301960" y="1843832"/>
            <a:chExt cx="4124325" cy="493796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0FBA3E5-9624-B691-FEC2-2959797E5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01960" y="1843832"/>
              <a:ext cx="4124325" cy="4937967"/>
            </a:xfrm>
            <a:prstGeom prst="rect">
              <a:avLst/>
            </a:prstGeom>
          </p:spPr>
        </p:pic>
        <p:sp>
          <p:nvSpPr>
            <p:cNvPr id="22" name="Star: 5 Points 21">
              <a:extLst>
                <a:ext uri="{FF2B5EF4-FFF2-40B4-BE49-F238E27FC236}">
                  <a16:creationId xmlns:a16="http://schemas.microsoft.com/office/drawing/2014/main" id="{1DDF555A-F97D-D64A-775F-AD6600786DA8}"/>
                </a:ext>
              </a:extLst>
            </p:cNvPr>
            <p:cNvSpPr/>
            <p:nvPr/>
          </p:nvSpPr>
          <p:spPr>
            <a:xfrm>
              <a:off x="6946816" y="5165732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91012C5-83B1-70FE-EBB5-3483D6491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43412" y="1949450"/>
              <a:ext cx="2143125" cy="195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778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C60F0-F490-ADF0-8C20-A0B297FA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US" dirty="0"/>
              <a:t>Meyerland pg.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9A2725-47C4-91C8-67F1-060D0577080E}"/>
              </a:ext>
            </a:extLst>
          </p:cNvPr>
          <p:cNvSpPr txBox="1"/>
          <p:nvPr/>
        </p:nvSpPr>
        <p:spPr>
          <a:xfrm>
            <a:off x="291437" y="1453083"/>
            <a:ext cx="379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of Color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14FF51-3F04-DAA8-1B75-ADFD96626244}"/>
              </a:ext>
            </a:extLst>
          </p:cNvPr>
          <p:cNvSpPr txBox="1"/>
          <p:nvPr/>
        </p:nvSpPr>
        <p:spPr>
          <a:xfrm>
            <a:off x="4429762" y="1214097"/>
            <a:ext cx="379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Percentile People with Less Than a High School Education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3F3B64-1D4E-E5A6-64C3-47F4427F5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850" y="0"/>
            <a:ext cx="2724150" cy="148590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F6EE4444-4A2A-AD0B-6C2C-A1B90B54E2B4}"/>
              </a:ext>
            </a:extLst>
          </p:cNvPr>
          <p:cNvGrpSpPr/>
          <p:nvPr/>
        </p:nvGrpSpPr>
        <p:grpSpPr>
          <a:xfrm>
            <a:off x="205063" y="1822415"/>
            <a:ext cx="3991548" cy="4837215"/>
            <a:chOff x="205063" y="1822415"/>
            <a:chExt cx="3991548" cy="483721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39BA3E2-BA0A-CD33-22C4-678FBFD95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063" y="1822415"/>
              <a:ext cx="3991548" cy="4837215"/>
            </a:xfrm>
            <a:prstGeom prst="rect">
              <a:avLst/>
            </a:prstGeom>
          </p:spPr>
        </p:pic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580018E4-2F5D-E534-6883-7DA776CB850E}"/>
                </a:ext>
              </a:extLst>
            </p:cNvPr>
            <p:cNvSpPr/>
            <p:nvPr/>
          </p:nvSpPr>
          <p:spPr>
            <a:xfrm>
              <a:off x="2773968" y="5036781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82A164B-0F1C-98E7-2655-AA02FF6A9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1255" y="1885825"/>
              <a:ext cx="1666875" cy="208597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1B2549-F39E-1872-5DC7-5785CF50B6B6}"/>
              </a:ext>
            </a:extLst>
          </p:cNvPr>
          <p:cNvGrpSpPr/>
          <p:nvPr/>
        </p:nvGrpSpPr>
        <p:grpSpPr>
          <a:xfrm>
            <a:off x="4332803" y="1860428"/>
            <a:ext cx="3991548" cy="4799202"/>
            <a:chOff x="4332803" y="1860428"/>
            <a:chExt cx="3991548" cy="479920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6505B55-BD6A-EE2B-A39F-E07D27F31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32803" y="1860428"/>
              <a:ext cx="3991548" cy="4799202"/>
            </a:xfrm>
            <a:prstGeom prst="rect">
              <a:avLst/>
            </a:prstGeom>
          </p:spPr>
        </p:pic>
        <p:sp>
          <p:nvSpPr>
            <p:cNvPr id="17" name="Star: 5 Points 16">
              <a:extLst>
                <a:ext uri="{FF2B5EF4-FFF2-40B4-BE49-F238E27FC236}">
                  <a16:creationId xmlns:a16="http://schemas.microsoft.com/office/drawing/2014/main" id="{8708DFAB-E15C-F672-C644-4042D8941C1E}"/>
                </a:ext>
              </a:extLst>
            </p:cNvPr>
            <p:cNvSpPr/>
            <p:nvPr/>
          </p:nvSpPr>
          <p:spPr>
            <a:xfrm>
              <a:off x="6832191" y="5036781"/>
              <a:ext cx="368135" cy="368136"/>
            </a:xfrm>
            <a:prstGeom prst="star5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A15D8EB-A2E5-3C62-174F-2F2DC6A65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39287" y="1923925"/>
              <a:ext cx="2057400" cy="2047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797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259</Words>
  <Application>Microsoft Office PowerPoint</Application>
  <PresentationFormat>Widescreen</PresentationFormat>
  <Paragraphs>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EPA Environmental Justice Mapper Screenshots</vt:lpstr>
      <vt:lpstr>Braeswood Place pg. 1</vt:lpstr>
      <vt:lpstr>Braeswood Place pg. 2</vt:lpstr>
      <vt:lpstr>Braeswood Place pg. 3</vt:lpstr>
      <vt:lpstr>Magnolia Park pg. 1</vt:lpstr>
      <vt:lpstr>Magnolia Park pg. 2</vt:lpstr>
      <vt:lpstr>Magnolia Park pg. 3</vt:lpstr>
      <vt:lpstr>Meyerland pg. 1</vt:lpstr>
      <vt:lpstr>Meyerland pg. 2</vt:lpstr>
      <vt:lpstr>Meyerland pg. 3</vt:lpstr>
      <vt:lpstr>Texas Medical Center pg. 1</vt:lpstr>
      <vt:lpstr>Texas Medical Center pg. 2</vt:lpstr>
      <vt:lpstr>Texas Medical Center pg.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EPA Environmental Justice Mapper Screenshots</dc:title>
  <dc:creator>Dolan, Wayana</dc:creator>
  <cp:lastModifiedBy>Dolan, Wayana</cp:lastModifiedBy>
  <cp:revision>1</cp:revision>
  <dcterms:created xsi:type="dcterms:W3CDTF">2024-06-25T20:00:34Z</dcterms:created>
  <dcterms:modified xsi:type="dcterms:W3CDTF">2024-06-25T21:02:08Z</dcterms:modified>
</cp:coreProperties>
</file>